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  <p:sldId id="268" r:id="rId48"/>
    <p:sldId id="269" r:id="rId49"/>
    <p:sldId id="270" r:id="rId50"/>
    <p:sldId id="271" r:id="rId51"/>
    <p:sldId id="272" r:id="rId52"/>
    <p:sldId id="273" r:id="rId5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" charset="1" panose="020B0606030504020204"/>
      <p:regular r:id="rId10"/>
    </p:embeddedFont>
    <p:embeddedFont>
      <p:font typeface="Open Sans Bold" charset="1" panose="020B0806030504020204"/>
      <p:regular r:id="rId11"/>
    </p:embeddedFont>
    <p:embeddedFont>
      <p:font typeface="Open Sans Italics" charset="1" panose="020B0606030504020204"/>
      <p:regular r:id="rId12"/>
    </p:embeddedFont>
    <p:embeddedFont>
      <p:font typeface="Open Sans Bold Italics" charset="1" panose="020B0806030504020204"/>
      <p:regular r:id="rId13"/>
    </p:embeddedFont>
    <p:embeddedFont>
      <p:font typeface="Open Sans Light" charset="1" panose="020B0306030504020204"/>
      <p:regular r:id="rId14"/>
    </p:embeddedFont>
    <p:embeddedFont>
      <p:font typeface="Open Sans Light Italics" charset="1" panose="020B0306030504020204"/>
      <p:regular r:id="rId15"/>
    </p:embeddedFont>
    <p:embeddedFont>
      <p:font typeface="Open Sans Ultra-Bold" charset="1" panose="00000000000000000000"/>
      <p:regular r:id="rId16"/>
    </p:embeddedFont>
    <p:embeddedFont>
      <p:font typeface="Open Sans Ultra-Bold Italics" charset="1" panose="00000000000000000000"/>
      <p:regular r:id="rId17"/>
    </p:embeddedFont>
    <p:embeddedFont>
      <p:font typeface="Montserrat" charset="1" panose="00000500000000000000"/>
      <p:regular r:id="rId18"/>
    </p:embeddedFont>
    <p:embeddedFont>
      <p:font typeface="Montserrat Bold" charset="1" panose="00000800000000000000"/>
      <p:regular r:id="rId19"/>
    </p:embeddedFont>
    <p:embeddedFont>
      <p:font typeface="Montserrat Italics" charset="1" panose="00000500000000000000"/>
      <p:regular r:id="rId20"/>
    </p:embeddedFont>
    <p:embeddedFont>
      <p:font typeface="Montserrat Bold Italics" charset="1" panose="00000800000000000000"/>
      <p:regular r:id="rId21"/>
    </p:embeddedFont>
    <p:embeddedFont>
      <p:font typeface="Montserrat Thin" charset="1" panose="00000300000000000000"/>
      <p:regular r:id="rId22"/>
    </p:embeddedFont>
    <p:embeddedFont>
      <p:font typeface="Montserrat Thin Italics" charset="1" panose="00000300000000000000"/>
      <p:regular r:id="rId23"/>
    </p:embeddedFont>
    <p:embeddedFont>
      <p:font typeface="Montserrat Extra-Light" charset="1" panose="00000300000000000000"/>
      <p:regular r:id="rId24"/>
    </p:embeddedFont>
    <p:embeddedFont>
      <p:font typeface="Montserrat Extra-Light Italics" charset="1" panose="00000300000000000000"/>
      <p:regular r:id="rId25"/>
    </p:embeddedFont>
    <p:embeddedFont>
      <p:font typeface="Montserrat Light" charset="1" panose="00000400000000000000"/>
      <p:regular r:id="rId26"/>
    </p:embeddedFont>
    <p:embeddedFont>
      <p:font typeface="Montserrat Light Italics" charset="1" panose="00000400000000000000"/>
      <p:regular r:id="rId27"/>
    </p:embeddedFont>
    <p:embeddedFont>
      <p:font typeface="Montserrat Medium" charset="1" panose="00000600000000000000"/>
      <p:regular r:id="rId28"/>
    </p:embeddedFont>
    <p:embeddedFont>
      <p:font typeface="Montserrat Medium Italics" charset="1" panose="00000600000000000000"/>
      <p:regular r:id="rId29"/>
    </p:embeddedFont>
    <p:embeddedFont>
      <p:font typeface="Montserrat Semi-Bold" charset="1" panose="00000700000000000000"/>
      <p:regular r:id="rId30"/>
    </p:embeddedFont>
    <p:embeddedFont>
      <p:font typeface="Montserrat Semi-Bold Italics" charset="1" panose="00000700000000000000"/>
      <p:regular r:id="rId31"/>
    </p:embeddedFont>
    <p:embeddedFont>
      <p:font typeface="Montserrat Ultra-Bold" charset="1" panose="00000900000000000000"/>
      <p:regular r:id="rId32"/>
    </p:embeddedFont>
    <p:embeddedFont>
      <p:font typeface="Montserrat Ultra-Bold Italics" charset="1" panose="00000900000000000000"/>
      <p:regular r:id="rId33"/>
    </p:embeddedFont>
    <p:embeddedFont>
      <p:font typeface="Montserrat Heavy" charset="1" panose="00000A00000000000000"/>
      <p:regular r:id="rId34"/>
    </p:embeddedFont>
    <p:embeddedFont>
      <p:font typeface="Montserrat Heavy Italics" charset="1" panose="00000A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45" Target="slides/slide10.xml" Type="http://schemas.openxmlformats.org/officeDocument/2006/relationships/slide"/><Relationship Id="rId46" Target="slides/slide11.xml" Type="http://schemas.openxmlformats.org/officeDocument/2006/relationships/slide"/><Relationship Id="rId47" Target="slides/slide12.xml" Type="http://schemas.openxmlformats.org/officeDocument/2006/relationships/slide"/><Relationship Id="rId48" Target="slides/slide13.xml" Type="http://schemas.openxmlformats.org/officeDocument/2006/relationships/slide"/><Relationship Id="rId49" Target="slides/slide14.xml" Type="http://schemas.openxmlformats.org/officeDocument/2006/relationships/slide"/><Relationship Id="rId5" Target="tableStyles.xml" Type="http://schemas.openxmlformats.org/officeDocument/2006/relationships/tableStyles"/><Relationship Id="rId50" Target="slides/slide15.xml" Type="http://schemas.openxmlformats.org/officeDocument/2006/relationships/slide"/><Relationship Id="rId51" Target="slides/slide16.xml" Type="http://schemas.openxmlformats.org/officeDocument/2006/relationships/slide"/><Relationship Id="rId52" Target="slides/slide17.xml" Type="http://schemas.openxmlformats.org/officeDocument/2006/relationships/slide"/><Relationship Id="rId53" Target="slides/slide18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0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3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3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5.png" Type="http://schemas.openxmlformats.org/officeDocument/2006/relationships/image"/><Relationship Id="rId9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11" Target="../media/image20.svg" Type="http://schemas.openxmlformats.org/officeDocument/2006/relationships/image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A64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-243643" y="6038690"/>
            <a:ext cx="4947086" cy="4248310"/>
          </a:xfrm>
          <a:custGeom>
            <a:avLst/>
            <a:gdLst/>
            <a:ahLst/>
            <a:cxnLst/>
            <a:rect r="r" b="b" t="t" l="l"/>
            <a:pathLst>
              <a:path h="4248310" w="4947086">
                <a:moveTo>
                  <a:pt x="4947086" y="0"/>
                </a:moveTo>
                <a:lnTo>
                  <a:pt x="0" y="0"/>
                </a:lnTo>
                <a:lnTo>
                  <a:pt x="0" y="4248310"/>
                </a:lnTo>
                <a:lnTo>
                  <a:pt x="4947086" y="4248310"/>
                </a:lnTo>
                <a:lnTo>
                  <a:pt x="49470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4889597" y="0"/>
            <a:ext cx="3398403" cy="2918378"/>
          </a:xfrm>
          <a:custGeom>
            <a:avLst/>
            <a:gdLst/>
            <a:ahLst/>
            <a:cxnLst/>
            <a:rect r="r" b="b" t="t" l="l"/>
            <a:pathLst>
              <a:path h="2918378" w="3398403">
                <a:moveTo>
                  <a:pt x="0" y="2918378"/>
                </a:moveTo>
                <a:lnTo>
                  <a:pt x="3398403" y="2918378"/>
                </a:lnTo>
                <a:lnTo>
                  <a:pt x="3398403" y="0"/>
                </a:lnTo>
                <a:lnTo>
                  <a:pt x="0" y="0"/>
                </a:lnTo>
                <a:lnTo>
                  <a:pt x="0" y="2918378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894348" y="2011435"/>
            <a:ext cx="2499303" cy="1034087"/>
          </a:xfrm>
          <a:custGeom>
            <a:avLst/>
            <a:gdLst/>
            <a:ahLst/>
            <a:cxnLst/>
            <a:rect r="r" b="b" t="t" l="l"/>
            <a:pathLst>
              <a:path h="1034087" w="2499303">
                <a:moveTo>
                  <a:pt x="0" y="0"/>
                </a:moveTo>
                <a:lnTo>
                  <a:pt x="2499304" y="0"/>
                </a:lnTo>
                <a:lnTo>
                  <a:pt x="2499304" y="1034086"/>
                </a:lnTo>
                <a:lnTo>
                  <a:pt x="0" y="10340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-310771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0"/>
                </a:lnTo>
                <a:lnTo>
                  <a:pt x="0" y="1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739347" y="8733624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0"/>
                </a:lnTo>
                <a:lnTo>
                  <a:pt x="0" y="1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712785" y="4959913"/>
            <a:ext cx="4862429" cy="1078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88"/>
              </a:lnSpc>
            </a:pPr>
            <a:r>
              <a:rPr lang="en-US" sz="6277">
                <a:solidFill>
                  <a:srgbClr val="F9B80C"/>
                </a:solidFill>
                <a:latin typeface="Montserrat"/>
              </a:rPr>
              <a:t>ANALYSIS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962846" y="8998594"/>
            <a:ext cx="10384995" cy="471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Montserrat"/>
              </a:rPr>
              <a:t>RIZA NURSYAH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09747" y="3320084"/>
            <a:ext cx="11468507" cy="1335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40"/>
              </a:lnSpc>
            </a:pPr>
            <a:r>
              <a:rPr lang="en-US" sz="7814">
                <a:solidFill>
                  <a:srgbClr val="FFFFFF"/>
                </a:solidFill>
                <a:latin typeface="Montserrat Ultra-Bold"/>
              </a:rPr>
              <a:t>Annual Cause Death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40038" y="7841313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0"/>
                </a:moveTo>
                <a:lnTo>
                  <a:pt x="2847962" y="0"/>
                </a:lnTo>
                <a:lnTo>
                  <a:pt x="2847962" y="2445687"/>
                </a:lnTo>
                <a:lnTo>
                  <a:pt x="0" y="244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6108076" y="8128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96047" y="8847122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67122" y="2334110"/>
            <a:ext cx="13324110" cy="5618780"/>
          </a:xfrm>
          <a:custGeom>
            <a:avLst/>
            <a:gdLst/>
            <a:ahLst/>
            <a:cxnLst/>
            <a:rect r="r" b="b" t="t" l="l"/>
            <a:pathLst>
              <a:path h="5618780" w="13324110">
                <a:moveTo>
                  <a:pt x="0" y="0"/>
                </a:moveTo>
                <a:lnTo>
                  <a:pt x="13324110" y="0"/>
                </a:lnTo>
                <a:lnTo>
                  <a:pt x="13324110" y="5618780"/>
                </a:lnTo>
                <a:lnTo>
                  <a:pt x="0" y="561878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96768" y="507039"/>
            <a:ext cx="9494464" cy="52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4399">
                <a:solidFill>
                  <a:srgbClr val="4A6418"/>
                </a:solidFill>
                <a:latin typeface="Montserrat Ultra-Bold"/>
              </a:rPr>
              <a:t>Data Analysis and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88065" y="2296010"/>
            <a:ext cx="3243992" cy="1934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</a:rPr>
              <a:t>Analyze the correlation between causes of death to see the relationship between them.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538874"/>
            <a:ext cx="8828341" cy="427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3500">
                <a:solidFill>
                  <a:srgbClr val="4A6418"/>
                </a:solidFill>
                <a:latin typeface="Montserrat"/>
              </a:rPr>
              <a:t>3. Correlation between causes of death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08076" y="8509259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0"/>
                </a:moveTo>
                <a:lnTo>
                  <a:pt x="2847962" y="0"/>
                </a:lnTo>
                <a:lnTo>
                  <a:pt x="2847962" y="2445687"/>
                </a:lnTo>
                <a:lnTo>
                  <a:pt x="0" y="244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6471167" y="-549108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96047" y="8847122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25195" y="2106129"/>
            <a:ext cx="14042425" cy="6054843"/>
          </a:xfrm>
          <a:custGeom>
            <a:avLst/>
            <a:gdLst/>
            <a:ahLst/>
            <a:cxnLst/>
            <a:rect r="r" b="b" t="t" l="l"/>
            <a:pathLst>
              <a:path h="6054843" w="14042425">
                <a:moveTo>
                  <a:pt x="0" y="0"/>
                </a:moveTo>
                <a:lnTo>
                  <a:pt x="14042425" y="0"/>
                </a:lnTo>
                <a:lnTo>
                  <a:pt x="14042425" y="6054843"/>
                </a:lnTo>
                <a:lnTo>
                  <a:pt x="0" y="60548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96768" y="507039"/>
            <a:ext cx="9494464" cy="52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4399">
                <a:solidFill>
                  <a:srgbClr val="4A6418"/>
                </a:solidFill>
                <a:latin typeface="Montserrat Ultra-Bold"/>
              </a:rPr>
              <a:t>Data Analysis and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865019" y="1931218"/>
            <a:ext cx="3030129" cy="6229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</a:rPr>
              <a:t>This heatmap table shows that if the value is close to 1.0 then the two variables are correlated or have a relationship. It can be seen in this visualization that there are quite a lot of causes of death that are close to 1.0, which means they are almost or correlated with each other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538874"/>
            <a:ext cx="8828341" cy="427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3500">
                <a:solidFill>
                  <a:srgbClr val="4A6418"/>
                </a:solidFill>
                <a:latin typeface="Montserrat"/>
              </a:rPr>
              <a:t>3. Correlation between causes of death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40038" y="7841313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0"/>
                </a:moveTo>
                <a:lnTo>
                  <a:pt x="2847962" y="0"/>
                </a:lnTo>
                <a:lnTo>
                  <a:pt x="2847962" y="2445687"/>
                </a:lnTo>
                <a:lnTo>
                  <a:pt x="0" y="244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6108076" y="8128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96047" y="8847122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31164" y="2234350"/>
            <a:ext cx="13360069" cy="5407123"/>
          </a:xfrm>
          <a:custGeom>
            <a:avLst/>
            <a:gdLst/>
            <a:ahLst/>
            <a:cxnLst/>
            <a:rect r="r" b="b" t="t" l="l"/>
            <a:pathLst>
              <a:path h="5407123" w="13360069">
                <a:moveTo>
                  <a:pt x="0" y="0"/>
                </a:moveTo>
                <a:lnTo>
                  <a:pt x="13360068" y="0"/>
                </a:lnTo>
                <a:lnTo>
                  <a:pt x="13360068" y="5407122"/>
                </a:lnTo>
                <a:lnTo>
                  <a:pt x="0" y="54071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96768" y="507039"/>
            <a:ext cx="9494464" cy="52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4399">
                <a:solidFill>
                  <a:srgbClr val="4A6418"/>
                </a:solidFill>
                <a:latin typeface="Montserrat Ultra-Bold"/>
              </a:rPr>
              <a:t>Data Analysis and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88065" y="2196250"/>
            <a:ext cx="3243992" cy="1153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</a:rPr>
              <a:t>Reviewing trends in deaths due to HIV/AIDS in Indonesia.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538874"/>
            <a:ext cx="10947825" cy="427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3500">
                <a:solidFill>
                  <a:srgbClr val="4A6418"/>
                </a:solidFill>
                <a:latin typeface="Montserrat"/>
              </a:rPr>
              <a:t>4. Trends in Deaths due to HIV/AIDS in Indonesia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40038" y="7841313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0"/>
                </a:moveTo>
                <a:lnTo>
                  <a:pt x="2847962" y="0"/>
                </a:lnTo>
                <a:lnTo>
                  <a:pt x="2847962" y="2445687"/>
                </a:lnTo>
                <a:lnTo>
                  <a:pt x="0" y="244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6108076" y="8128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96047" y="8847122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10537" y="2234350"/>
            <a:ext cx="12627959" cy="6233214"/>
          </a:xfrm>
          <a:custGeom>
            <a:avLst/>
            <a:gdLst/>
            <a:ahLst/>
            <a:cxnLst/>
            <a:rect r="r" b="b" t="t" l="l"/>
            <a:pathLst>
              <a:path h="6233214" w="12627959">
                <a:moveTo>
                  <a:pt x="0" y="0"/>
                </a:moveTo>
                <a:lnTo>
                  <a:pt x="12627959" y="0"/>
                </a:lnTo>
                <a:lnTo>
                  <a:pt x="12627959" y="6233214"/>
                </a:lnTo>
                <a:lnTo>
                  <a:pt x="0" y="62332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96768" y="507039"/>
            <a:ext cx="9494464" cy="52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4399">
                <a:solidFill>
                  <a:srgbClr val="4A6418"/>
                </a:solidFill>
                <a:latin typeface="Montserrat Ultra-Bold"/>
              </a:rPr>
              <a:t>Data Analysis and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818043" y="2196250"/>
            <a:ext cx="3441257" cy="271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</a:rPr>
              <a:t>It can be seen that data visualization regarding the causes of HIV/AIDS deaths in Indonesia has increased from 1990 to 2019.</a:t>
            </a:r>
          </a:p>
          <a:p>
            <a:pPr algn="just">
              <a:lnSpc>
                <a:spcPts val="307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538874"/>
            <a:ext cx="10947825" cy="427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3500">
                <a:solidFill>
                  <a:srgbClr val="4A6418"/>
                </a:solidFill>
                <a:latin typeface="Montserrat"/>
              </a:rPr>
              <a:t>4. Trends in Deaths due to HIV/AIDS in Indonesia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25904" y="8399079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0"/>
                </a:moveTo>
                <a:lnTo>
                  <a:pt x="2847961" y="0"/>
                </a:lnTo>
                <a:lnTo>
                  <a:pt x="2847961" y="2445687"/>
                </a:lnTo>
                <a:lnTo>
                  <a:pt x="0" y="244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6108076" y="8128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96047" y="9258300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0"/>
                </a:lnTo>
                <a:lnTo>
                  <a:pt x="0" y="1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93913" y="2731754"/>
            <a:ext cx="17323365" cy="3878223"/>
          </a:xfrm>
          <a:custGeom>
            <a:avLst/>
            <a:gdLst/>
            <a:ahLst/>
            <a:cxnLst/>
            <a:rect r="r" b="b" t="t" l="l"/>
            <a:pathLst>
              <a:path h="3878223" w="17323365">
                <a:moveTo>
                  <a:pt x="0" y="0"/>
                </a:moveTo>
                <a:lnTo>
                  <a:pt x="17323365" y="0"/>
                </a:lnTo>
                <a:lnTo>
                  <a:pt x="17323365" y="3878224"/>
                </a:lnTo>
                <a:lnTo>
                  <a:pt x="0" y="38782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96768" y="507039"/>
            <a:ext cx="9494464" cy="52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4399">
                <a:solidFill>
                  <a:srgbClr val="4A6418"/>
                </a:solidFill>
                <a:latin typeface="Montserrat Ultra-Bold"/>
              </a:rPr>
              <a:t>Data Analysis and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1306" y="7245447"/>
            <a:ext cx="16988578" cy="11536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</a:rPr>
              <a:t>Analyzing death trends from infectious and non-communicable diseases in Indonesia. After analysis, it can be seen that the infectious diseases are 'Tuberculosis', 'Malaria' and 'HIV/AIDS'. Meanwhile, non-communicable diseases are 'Cardiovascular', 'Diabetes' and 'Neoplasm'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538874"/>
            <a:ext cx="12687300" cy="818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3500">
                <a:solidFill>
                  <a:srgbClr val="4A6418"/>
                </a:solidFill>
                <a:latin typeface="Montserrat"/>
              </a:rPr>
              <a:t>5. Trends in Communicable and Non-Communicable Disease Deaths in Indonesia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40038" y="7841313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0"/>
                </a:moveTo>
                <a:lnTo>
                  <a:pt x="2847962" y="0"/>
                </a:lnTo>
                <a:lnTo>
                  <a:pt x="2847962" y="2445687"/>
                </a:lnTo>
                <a:lnTo>
                  <a:pt x="0" y="244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6108076" y="8128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96047" y="8847122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3346961"/>
            <a:ext cx="13087102" cy="5375352"/>
          </a:xfrm>
          <a:custGeom>
            <a:avLst/>
            <a:gdLst/>
            <a:ahLst/>
            <a:cxnLst/>
            <a:rect r="r" b="b" t="t" l="l"/>
            <a:pathLst>
              <a:path h="5375352" w="13087102">
                <a:moveTo>
                  <a:pt x="0" y="0"/>
                </a:moveTo>
                <a:lnTo>
                  <a:pt x="13087102" y="0"/>
                </a:lnTo>
                <a:lnTo>
                  <a:pt x="13087102" y="5375352"/>
                </a:lnTo>
                <a:lnTo>
                  <a:pt x="0" y="53753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96768" y="507039"/>
            <a:ext cx="9494464" cy="52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4399">
                <a:solidFill>
                  <a:srgbClr val="4A6418"/>
                </a:solidFill>
                <a:latin typeface="Montserrat Ultra-Bold"/>
              </a:rPr>
              <a:t>Data Analysis and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538874"/>
            <a:ext cx="12687300" cy="818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3500">
                <a:solidFill>
                  <a:srgbClr val="4A6418"/>
                </a:solidFill>
                <a:latin typeface="Montserrat"/>
              </a:rPr>
              <a:t>5. Trends in Communicable and Non-Communicable Disease Deaths in Indonesia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862106"/>
            <a:ext cx="7025251" cy="360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3000">
                <a:solidFill>
                  <a:srgbClr val="4A6418"/>
                </a:solidFill>
                <a:latin typeface="Montserrat"/>
              </a:rPr>
              <a:t>Trends in Infectious Diseases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387447" y="2728756"/>
            <a:ext cx="3441257" cy="505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</a:rPr>
              <a:t>In the visualization of infectious diseases, it can be seen that tuberculosis, which has the highest mortality rate, has experienced a decrease in death rates in Indonesia, while the other two diseases do not appear to have increased or decreased significantly.</a:t>
            </a:r>
          </a:p>
          <a:p>
            <a:pPr algn="just">
              <a:lnSpc>
                <a:spcPts val="3079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40038" y="7841313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0"/>
                </a:moveTo>
                <a:lnTo>
                  <a:pt x="2847962" y="0"/>
                </a:lnTo>
                <a:lnTo>
                  <a:pt x="2847962" y="2445687"/>
                </a:lnTo>
                <a:lnTo>
                  <a:pt x="0" y="244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6108076" y="8128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96047" y="9064156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3364636"/>
            <a:ext cx="13084230" cy="5340001"/>
          </a:xfrm>
          <a:custGeom>
            <a:avLst/>
            <a:gdLst/>
            <a:ahLst/>
            <a:cxnLst/>
            <a:rect r="r" b="b" t="t" l="l"/>
            <a:pathLst>
              <a:path h="5340001" w="13084230">
                <a:moveTo>
                  <a:pt x="0" y="0"/>
                </a:moveTo>
                <a:lnTo>
                  <a:pt x="13084230" y="0"/>
                </a:lnTo>
                <a:lnTo>
                  <a:pt x="13084230" y="5340001"/>
                </a:lnTo>
                <a:lnTo>
                  <a:pt x="0" y="53400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96768" y="507039"/>
            <a:ext cx="9494464" cy="52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4399">
                <a:solidFill>
                  <a:srgbClr val="4A6418"/>
                </a:solidFill>
                <a:latin typeface="Montserrat Ultra-Bold"/>
              </a:rPr>
              <a:t>Data Analysis and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538874"/>
            <a:ext cx="12687300" cy="818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3500">
                <a:solidFill>
                  <a:srgbClr val="4A6418"/>
                </a:solidFill>
                <a:latin typeface="Montserrat"/>
              </a:rPr>
              <a:t>5. Trends in Communicable and Non-Communicable Disease Deaths in Indonesia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862106"/>
            <a:ext cx="7842766" cy="360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3000">
                <a:solidFill>
                  <a:srgbClr val="4A6418"/>
                </a:solidFill>
                <a:latin typeface="Montserrat"/>
              </a:rPr>
              <a:t>Trends in Non-Communicable Diseases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387447" y="2728756"/>
            <a:ext cx="3144610" cy="3886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</a:rPr>
              <a:t>It can be seen that the three causes of death have increased significantly during the period from 1990 to 2019, especially since there has been a very high increase in cardiovascular disease.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3653910" y="1841124"/>
            <a:ext cx="4857185" cy="3616078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0" y="0"/>
            <a:ext cx="13785496" cy="7298325"/>
          </a:xfrm>
          <a:prstGeom prst="rect">
            <a:avLst/>
          </a:prstGeom>
          <a:solidFill>
            <a:srgbClr val="4A6418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1028700" y="1190625"/>
            <a:ext cx="6863901" cy="592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70"/>
              </a:lnSpc>
            </a:pPr>
            <a:r>
              <a:rPr lang="en-US" sz="4966">
                <a:solidFill>
                  <a:srgbClr val="F9B80C"/>
                </a:solidFill>
                <a:latin typeface="Montserrat Ultra-Bold"/>
              </a:rPr>
              <a:t>Conclusion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19661" y="2196135"/>
            <a:ext cx="12213111" cy="850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DE131"/>
                </a:solidFill>
                <a:latin typeface="Montserrat Bold"/>
              </a:rPr>
              <a:t>Key Findings:</a:t>
            </a:r>
            <a:r>
              <a:rPr lang="en-US" sz="2499">
                <a:solidFill>
                  <a:srgbClr val="FFFFFF"/>
                </a:solidFill>
                <a:latin typeface="Montserrat"/>
              </a:rPr>
              <a:t> Causes Death trends show significant changes from year to year, with several leading causes of death predominant globally.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0" y="7333657"/>
            <a:ext cx="3823494" cy="3283426"/>
          </a:xfrm>
          <a:custGeom>
            <a:avLst/>
            <a:gdLst/>
            <a:ahLst/>
            <a:cxnLst/>
            <a:rect r="r" b="b" t="t" l="l"/>
            <a:pathLst>
              <a:path h="3283426" w="3823494">
                <a:moveTo>
                  <a:pt x="3823494" y="0"/>
                </a:moveTo>
                <a:lnTo>
                  <a:pt x="0" y="0"/>
                </a:lnTo>
                <a:lnTo>
                  <a:pt x="0" y="3283426"/>
                </a:lnTo>
                <a:lnTo>
                  <a:pt x="3823494" y="3283426"/>
                </a:lnTo>
                <a:lnTo>
                  <a:pt x="3823494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187621" y="8847122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739347" y="-330083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01018" y="3434216"/>
            <a:ext cx="12213111" cy="1288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DE131"/>
                </a:solidFill>
                <a:latin typeface="Montserrat Bold"/>
              </a:rPr>
              <a:t>Implications:</a:t>
            </a:r>
            <a:r>
              <a:rPr lang="en-US" sz="2499">
                <a:solidFill>
                  <a:srgbClr val="FFFFFF"/>
                </a:solidFill>
                <a:latin typeface="Montserrat"/>
              </a:rPr>
              <a:t> This analysis can help in planning more effective health policies, including disease prevention and epidemic control in various countries.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1610" y="5283531"/>
            <a:ext cx="12213111" cy="1288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Montserrat"/>
              </a:rPr>
              <a:t>In conclusion, we can understand mortality trends holistically, analyze patterns and factors that influence them, and formulate more effective strategies in managing public health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7507790" y="0"/>
            <a:ext cx="10780210" cy="10287000"/>
          </a:xfrm>
          <a:prstGeom prst="rect">
            <a:avLst/>
          </a:prstGeom>
          <a:solidFill>
            <a:srgbClr val="4A6418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2251408"/>
            <a:ext cx="9089602" cy="5536394"/>
          </a:xfrm>
          <a:custGeom>
            <a:avLst/>
            <a:gdLst/>
            <a:ahLst/>
            <a:cxnLst/>
            <a:rect r="r" b="b" t="t" l="l"/>
            <a:pathLst>
              <a:path h="5536394" w="9089602">
                <a:moveTo>
                  <a:pt x="0" y="0"/>
                </a:moveTo>
                <a:lnTo>
                  <a:pt x="9089602" y="0"/>
                </a:lnTo>
                <a:lnTo>
                  <a:pt x="9089602" y="5536394"/>
                </a:lnTo>
                <a:lnTo>
                  <a:pt x="0" y="55363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49086" y="7003574"/>
            <a:ext cx="3823494" cy="3283426"/>
          </a:xfrm>
          <a:custGeom>
            <a:avLst/>
            <a:gdLst/>
            <a:ahLst/>
            <a:cxnLst/>
            <a:rect r="r" b="b" t="t" l="l"/>
            <a:pathLst>
              <a:path h="3283426" w="3823494">
                <a:moveTo>
                  <a:pt x="0" y="0"/>
                </a:moveTo>
                <a:lnTo>
                  <a:pt x="3823494" y="0"/>
                </a:lnTo>
                <a:lnTo>
                  <a:pt x="3823494" y="3283426"/>
                </a:lnTo>
                <a:lnTo>
                  <a:pt x="0" y="32834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0">
            <a:off x="0" y="0"/>
            <a:ext cx="2621727" cy="2251408"/>
          </a:xfrm>
          <a:custGeom>
            <a:avLst/>
            <a:gdLst/>
            <a:ahLst/>
            <a:cxnLst/>
            <a:rect r="r" b="b" t="t" l="l"/>
            <a:pathLst>
              <a:path h="2251408" w="2621727">
                <a:moveTo>
                  <a:pt x="2621727" y="2251408"/>
                </a:moveTo>
                <a:lnTo>
                  <a:pt x="0" y="2251408"/>
                </a:lnTo>
                <a:lnTo>
                  <a:pt x="0" y="0"/>
                </a:lnTo>
                <a:lnTo>
                  <a:pt x="2621727" y="0"/>
                </a:lnTo>
                <a:lnTo>
                  <a:pt x="2621727" y="2251408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328995" y="1504950"/>
            <a:ext cx="7930305" cy="2974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156"/>
              </a:lnSpc>
            </a:pPr>
            <a:r>
              <a:rPr lang="en-US" sz="13441">
                <a:solidFill>
                  <a:srgbClr val="F9B80C"/>
                </a:solidFill>
                <a:latin typeface="Montserrat Ultra-Bold"/>
              </a:rPr>
              <a:t>THANK YOU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28700" y="8874194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0"/>
                </a:lnTo>
                <a:lnTo>
                  <a:pt x="0" y="1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8288000" cy="3794812"/>
          </a:xfrm>
          <a:prstGeom prst="rect">
            <a:avLst/>
          </a:prstGeom>
          <a:solidFill>
            <a:srgbClr val="F9B80C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515953" y="5143500"/>
            <a:ext cx="1634222" cy="163422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A6418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385003" y="5725661"/>
            <a:ext cx="1896121" cy="612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5000">
                <a:solidFill>
                  <a:srgbClr val="FFFFFF"/>
                </a:solidFill>
                <a:latin typeface="Montserrat Ultra-Bold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1675" y="7265737"/>
            <a:ext cx="2102778" cy="548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33"/>
              </a:lnSpc>
            </a:pPr>
            <a:r>
              <a:rPr lang="en-US" sz="3166">
                <a:solidFill>
                  <a:srgbClr val="F9B80C"/>
                </a:solidFill>
                <a:latin typeface="Montserrat Ultra-Bold"/>
              </a:rPr>
              <a:t>Overview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4374445" y="5129212"/>
            <a:ext cx="1634222" cy="1634222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A6418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8235117" y="5143500"/>
            <a:ext cx="1634222" cy="1634222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A6418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5875459" y="5100637"/>
            <a:ext cx="1634222" cy="1634222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A6418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2055288" y="5100637"/>
            <a:ext cx="1634222" cy="1634222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A6418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4244585" y="5754236"/>
            <a:ext cx="1896121" cy="612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5000">
                <a:solidFill>
                  <a:srgbClr val="FFFFFF"/>
                </a:solidFill>
                <a:latin typeface="Montserrat Ultra-Bold"/>
              </a:rPr>
              <a:t>02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021405" y="6984767"/>
            <a:ext cx="2342481" cy="1110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3"/>
              </a:lnSpc>
            </a:pPr>
            <a:r>
              <a:rPr lang="en-US" sz="3166">
                <a:solidFill>
                  <a:srgbClr val="F9B80C"/>
                </a:solidFill>
                <a:latin typeface="Montserrat Ultra-Bold"/>
              </a:rPr>
              <a:t>Potential Use Case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104167" y="5725661"/>
            <a:ext cx="1896121" cy="612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5000">
                <a:solidFill>
                  <a:srgbClr val="FFFFFF"/>
                </a:solidFill>
                <a:latin typeface="Montserrat Ultra-Bold"/>
              </a:rPr>
              <a:t>03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564027" y="7237162"/>
            <a:ext cx="2976402" cy="548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3"/>
              </a:lnSpc>
            </a:pPr>
            <a:r>
              <a:rPr lang="en-US" sz="3166">
                <a:solidFill>
                  <a:srgbClr val="F9B80C"/>
                </a:solidFill>
                <a:latin typeface="Montserrat Ultra-Bold"/>
              </a:rPr>
              <a:t>Methodology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33064" y="1586427"/>
            <a:ext cx="4403478" cy="831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042"/>
              </a:lnSpc>
            </a:pPr>
            <a:r>
              <a:rPr lang="en-US" sz="6866">
                <a:solidFill>
                  <a:srgbClr val="FFFFFF"/>
                </a:solidFill>
                <a:latin typeface="Montserrat Ultra-Bold"/>
              </a:rPr>
              <a:t>SUBJECT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4986693" y="-325915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0"/>
                </a:lnTo>
                <a:lnTo>
                  <a:pt x="0" y="1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-491253" y="651589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1924339" y="5682799"/>
            <a:ext cx="1896121" cy="612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5000">
                <a:solidFill>
                  <a:srgbClr val="FFFFFF"/>
                </a:solidFill>
                <a:latin typeface="Montserrat Ultra-Bold"/>
              </a:rPr>
              <a:t>04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5744510" y="5682799"/>
            <a:ext cx="1896121" cy="612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5000">
                <a:solidFill>
                  <a:srgbClr val="FFFFFF"/>
                </a:solidFill>
                <a:latin typeface="Montserrat Ultra-Bold"/>
              </a:rPr>
              <a:t>05</a:t>
            </a:r>
          </a:p>
        </p:txBody>
      </p:sp>
      <p:sp>
        <p:nvSpPr>
          <p:cNvPr name="AutoShape 24" id="24"/>
          <p:cNvSpPr/>
          <p:nvPr/>
        </p:nvSpPr>
        <p:spPr>
          <a:xfrm>
            <a:off x="2150175" y="5946324"/>
            <a:ext cx="2224270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25" id="25"/>
          <p:cNvSpPr txBox="true"/>
          <p:nvPr/>
        </p:nvSpPr>
        <p:spPr>
          <a:xfrm rot="0">
            <a:off x="10954978" y="6984767"/>
            <a:ext cx="3679653" cy="2234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3"/>
              </a:lnSpc>
            </a:pPr>
            <a:r>
              <a:rPr lang="en-US" sz="3166">
                <a:solidFill>
                  <a:srgbClr val="F9B80C"/>
                </a:solidFill>
                <a:latin typeface="Montserrat Ultra-Bold"/>
              </a:rPr>
              <a:t>Data </a:t>
            </a:r>
          </a:p>
          <a:p>
            <a:pPr algn="ctr">
              <a:lnSpc>
                <a:spcPts val="4433"/>
              </a:lnSpc>
            </a:pPr>
            <a:r>
              <a:rPr lang="en-US" sz="3166">
                <a:solidFill>
                  <a:srgbClr val="F9B80C"/>
                </a:solidFill>
                <a:latin typeface="Montserrat Ultra-Bold"/>
              </a:rPr>
              <a:t>Analysis &amp;</a:t>
            </a:r>
          </a:p>
          <a:p>
            <a:pPr algn="ctr">
              <a:lnSpc>
                <a:spcPts val="4433"/>
              </a:lnSpc>
            </a:pPr>
            <a:r>
              <a:rPr lang="en-US" sz="3166">
                <a:solidFill>
                  <a:srgbClr val="F9B80C"/>
                </a:solidFill>
                <a:latin typeface="Montserrat Ultra-Bold"/>
              </a:rPr>
              <a:t>Data Visualization</a:t>
            </a:r>
          </a:p>
        </p:txBody>
      </p:sp>
      <p:sp>
        <p:nvSpPr>
          <p:cNvPr name="AutoShape 26" id="26"/>
          <p:cNvSpPr/>
          <p:nvPr/>
        </p:nvSpPr>
        <p:spPr>
          <a:xfrm>
            <a:off x="6010847" y="5932036"/>
            <a:ext cx="2224270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7" id="27"/>
          <p:cNvSpPr/>
          <p:nvPr/>
        </p:nvSpPr>
        <p:spPr>
          <a:xfrm>
            <a:off x="9842843" y="5917749"/>
            <a:ext cx="2224270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8" id="28"/>
          <p:cNvSpPr/>
          <p:nvPr/>
        </p:nvSpPr>
        <p:spPr>
          <a:xfrm>
            <a:off x="13665008" y="5917749"/>
            <a:ext cx="2224270" cy="0"/>
          </a:xfrm>
          <a:prstGeom prst="line">
            <a:avLst/>
          </a:prstGeom>
          <a:ln cap="rnd" w="2857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29" id="29"/>
          <p:cNvSpPr txBox="true"/>
          <p:nvPr/>
        </p:nvSpPr>
        <p:spPr>
          <a:xfrm rot="0">
            <a:off x="15365623" y="6784227"/>
            <a:ext cx="2653895" cy="548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3"/>
              </a:lnSpc>
            </a:pPr>
            <a:r>
              <a:rPr lang="en-US" sz="3166">
                <a:solidFill>
                  <a:srgbClr val="F9B80C"/>
                </a:solidFill>
                <a:latin typeface="Montserrat Ultra-Bold"/>
              </a:rPr>
              <a:t>Conclusion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647700"/>
            <a:ext cx="7892601" cy="2789081"/>
          </a:xfrm>
          <a:prstGeom prst="rect">
            <a:avLst/>
          </a:prstGeom>
          <a:solidFill>
            <a:srgbClr val="4A6418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9037467" y="2445687"/>
            <a:ext cx="8221833" cy="4858356"/>
          </a:xfrm>
          <a:custGeom>
            <a:avLst/>
            <a:gdLst/>
            <a:ahLst/>
            <a:cxnLst/>
            <a:rect r="r" b="b" t="t" l="l"/>
            <a:pathLst>
              <a:path h="4858356" w="8221833">
                <a:moveTo>
                  <a:pt x="0" y="0"/>
                </a:moveTo>
                <a:lnTo>
                  <a:pt x="8221833" y="0"/>
                </a:lnTo>
                <a:lnTo>
                  <a:pt x="8221833" y="4858356"/>
                </a:lnTo>
                <a:lnTo>
                  <a:pt x="0" y="48583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-70987" y="8035456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2847962" y="0"/>
                </a:moveTo>
                <a:lnTo>
                  <a:pt x="0" y="0"/>
                </a:lnTo>
                <a:lnTo>
                  <a:pt x="0" y="2445688"/>
                </a:lnTo>
                <a:lnTo>
                  <a:pt x="2847962" y="2445688"/>
                </a:lnTo>
                <a:lnTo>
                  <a:pt x="2847962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5440038" y="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52994" y="1692649"/>
            <a:ext cx="5186613" cy="927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1"/>
              </a:lnSpc>
            </a:pPr>
            <a:r>
              <a:rPr lang="en-US" sz="7638">
                <a:solidFill>
                  <a:srgbClr val="F9B80C"/>
                </a:solidFill>
                <a:latin typeface="Montserrat Ultra-Bold"/>
              </a:rPr>
              <a:t>Overview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19287" y="3863501"/>
            <a:ext cx="5530401" cy="471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Montserrat"/>
              </a:rPr>
              <a:t>Analysis of Annual Death Data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739347" y="8733624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0"/>
                </a:lnTo>
                <a:lnTo>
                  <a:pt x="0" y="1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00564" y="4021489"/>
            <a:ext cx="1019162" cy="323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63"/>
              </a:lnSpc>
            </a:pPr>
            <a:r>
              <a:rPr lang="en-US" sz="2799">
                <a:solidFill>
                  <a:srgbClr val="F9B80C"/>
                </a:solidFill>
                <a:latin typeface="Montserrat Ultra-Bold"/>
              </a:rPr>
              <a:t>Title: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00564" y="4992512"/>
            <a:ext cx="1947398" cy="323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63"/>
              </a:lnSpc>
            </a:pPr>
            <a:r>
              <a:rPr lang="en-US" sz="2799">
                <a:solidFill>
                  <a:srgbClr val="F9B80C"/>
                </a:solidFill>
                <a:latin typeface="Montserrat Ultra-Bold"/>
              </a:rPr>
              <a:t>Objective: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00564" y="5379341"/>
            <a:ext cx="6992038" cy="2452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>
                <a:solidFill>
                  <a:srgbClr val="000000"/>
                </a:solidFill>
                <a:latin typeface="Montserrat"/>
              </a:rPr>
              <a:t>Understand global death trends, identify the main causes of death, analyze the correlation between causes of death, and examine specific HIV/AIDS fatalities trends in Indonesia.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8894243" cy="10287000"/>
          </a:xfrm>
          <a:prstGeom prst="rect">
            <a:avLst/>
          </a:prstGeom>
          <a:solidFill>
            <a:srgbClr val="4A6418"/>
          </a:solidFill>
        </p:spPr>
      </p:sp>
      <p:sp>
        <p:nvSpPr>
          <p:cNvPr name="Freeform 3" id="3"/>
          <p:cNvSpPr/>
          <p:nvPr/>
        </p:nvSpPr>
        <p:spPr>
          <a:xfrm flipH="true" flipV="false" rot="0">
            <a:off x="-1423981" y="9064156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2847962" y="0"/>
                </a:moveTo>
                <a:lnTo>
                  <a:pt x="0" y="0"/>
                </a:lnTo>
                <a:lnTo>
                  <a:pt x="0" y="2445688"/>
                </a:lnTo>
                <a:lnTo>
                  <a:pt x="2847962" y="2445688"/>
                </a:lnTo>
                <a:lnTo>
                  <a:pt x="284796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0">
            <a:off x="15440038" y="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37102" y="2878829"/>
            <a:ext cx="6909787" cy="4962484"/>
          </a:xfrm>
          <a:custGeom>
            <a:avLst/>
            <a:gdLst/>
            <a:ahLst/>
            <a:cxnLst/>
            <a:rect r="r" b="b" t="t" l="l"/>
            <a:pathLst>
              <a:path h="4962484" w="6909787">
                <a:moveTo>
                  <a:pt x="0" y="0"/>
                </a:moveTo>
                <a:lnTo>
                  <a:pt x="6909787" y="0"/>
                </a:lnTo>
                <a:lnTo>
                  <a:pt x="6909787" y="4962484"/>
                </a:lnTo>
                <a:lnTo>
                  <a:pt x="0" y="49624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90047" y="733767"/>
            <a:ext cx="6411502" cy="589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70"/>
              </a:lnSpc>
            </a:pPr>
            <a:r>
              <a:rPr lang="en-US" sz="4966">
                <a:solidFill>
                  <a:srgbClr val="F9B80C"/>
                </a:solidFill>
                <a:latin typeface="Montserrat Ultra-Bold"/>
              </a:rPr>
              <a:t>Potential Use Case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3847" y="1671649"/>
            <a:ext cx="5416101" cy="580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Montserrat"/>
              </a:rPr>
              <a:t>Time trend analysis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739347" y="8733624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0"/>
                </a:lnTo>
                <a:lnTo>
                  <a:pt x="0" y="1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624047" y="-446195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0"/>
                </a:lnTo>
                <a:lnTo>
                  <a:pt x="0" y="1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63847" y="2604392"/>
            <a:ext cx="7160199" cy="118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Montserrat"/>
              </a:rPr>
              <a:t>Analysis of the main causes of death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63847" y="4137138"/>
            <a:ext cx="7160199" cy="118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Montserrat"/>
              </a:rPr>
              <a:t>Correlation between causes of death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63847" y="5669883"/>
            <a:ext cx="7160199" cy="118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Montserrat"/>
              </a:rPr>
              <a:t>Trends in Deaths due to HIV/AIDS in Indonesia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0497" y="7202629"/>
            <a:ext cx="7426899" cy="1780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Montserrat"/>
              </a:rPr>
              <a:t>Trends in Communicable and Non-Communicable Disease Deaths in Indonesia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8517040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0"/>
                </a:lnTo>
                <a:lnTo>
                  <a:pt x="0" y="1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768047" y="0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0"/>
                </a:lnTo>
                <a:lnTo>
                  <a:pt x="0" y="17699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16612" y="2179622"/>
            <a:ext cx="1818084" cy="2237642"/>
          </a:xfrm>
          <a:custGeom>
            <a:avLst/>
            <a:gdLst/>
            <a:ahLst/>
            <a:cxnLst/>
            <a:rect r="r" b="b" t="t" l="l"/>
            <a:pathLst>
              <a:path h="2237642" w="1818084">
                <a:moveTo>
                  <a:pt x="0" y="0"/>
                </a:moveTo>
                <a:lnTo>
                  <a:pt x="1818084" y="0"/>
                </a:lnTo>
                <a:lnTo>
                  <a:pt x="1818084" y="2237642"/>
                </a:lnTo>
                <a:lnTo>
                  <a:pt x="0" y="22376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16612" y="5867905"/>
            <a:ext cx="1818084" cy="1818084"/>
          </a:xfrm>
          <a:custGeom>
            <a:avLst/>
            <a:gdLst/>
            <a:ahLst/>
            <a:cxnLst/>
            <a:rect r="r" b="b" t="t" l="l"/>
            <a:pathLst>
              <a:path h="1818084" w="1818084">
                <a:moveTo>
                  <a:pt x="0" y="0"/>
                </a:moveTo>
                <a:lnTo>
                  <a:pt x="1818084" y="0"/>
                </a:lnTo>
                <a:lnTo>
                  <a:pt x="1818084" y="1818084"/>
                </a:lnTo>
                <a:lnTo>
                  <a:pt x="0" y="181808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144000" y="2179622"/>
            <a:ext cx="2064698" cy="1989853"/>
          </a:xfrm>
          <a:custGeom>
            <a:avLst/>
            <a:gdLst/>
            <a:ahLst/>
            <a:cxnLst/>
            <a:rect r="r" b="b" t="t" l="l"/>
            <a:pathLst>
              <a:path h="1989853" w="2064698">
                <a:moveTo>
                  <a:pt x="0" y="0"/>
                </a:moveTo>
                <a:lnTo>
                  <a:pt x="2064698" y="0"/>
                </a:lnTo>
                <a:lnTo>
                  <a:pt x="2064698" y="1989853"/>
                </a:lnTo>
                <a:lnTo>
                  <a:pt x="0" y="198985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5569994"/>
            <a:ext cx="2064698" cy="1829839"/>
          </a:xfrm>
          <a:custGeom>
            <a:avLst/>
            <a:gdLst/>
            <a:ahLst/>
            <a:cxnLst/>
            <a:rect r="r" b="b" t="t" l="l"/>
            <a:pathLst>
              <a:path h="1829839" w="2064698">
                <a:moveTo>
                  <a:pt x="0" y="0"/>
                </a:moveTo>
                <a:lnTo>
                  <a:pt x="2064698" y="0"/>
                </a:lnTo>
                <a:lnTo>
                  <a:pt x="2064698" y="1829839"/>
                </a:lnTo>
                <a:lnTo>
                  <a:pt x="0" y="182983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16612" y="689751"/>
            <a:ext cx="4750131" cy="5922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70"/>
              </a:lnSpc>
            </a:pPr>
            <a:r>
              <a:rPr lang="en-US" sz="4966">
                <a:solidFill>
                  <a:srgbClr val="4A6418"/>
                </a:solidFill>
                <a:latin typeface="Montserrat Ultra-Bold"/>
              </a:rPr>
              <a:t>Methodology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99718" y="2383829"/>
            <a:ext cx="3205936" cy="360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3000">
                <a:solidFill>
                  <a:srgbClr val="000000"/>
                </a:solidFill>
                <a:latin typeface="Montserrat Ultra-Bold"/>
              </a:rPr>
              <a:t>Data Collection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599718" y="3048744"/>
            <a:ext cx="3569276" cy="1352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Montserrat"/>
              </a:rPr>
              <a:t>Using annual death data from trusted sources like kaggle.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599718" y="5963155"/>
            <a:ext cx="3387606" cy="360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3000">
                <a:solidFill>
                  <a:srgbClr val="000000"/>
                </a:solidFill>
                <a:latin typeface="Montserrat Ultra-Bold"/>
              </a:rPr>
              <a:t>Data Wrangling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599718" y="6507766"/>
            <a:ext cx="5084822" cy="1736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Montserrat"/>
              </a:rPr>
              <a:t>Check and clean data from duplicates and missing values, and change the data format as needed.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558437" y="2274872"/>
            <a:ext cx="3387606" cy="360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3000">
                <a:solidFill>
                  <a:srgbClr val="000000"/>
                </a:solidFill>
                <a:latin typeface="Montserrat Ultra-Bold"/>
              </a:rPr>
              <a:t>Data Analysis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558437" y="2762704"/>
            <a:ext cx="5291253" cy="1934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Montserrat"/>
              </a:rPr>
              <a:t>Conduct time trend analysis, identify main causes of death, analyze correlations between causes of death, and examine specific death trends in Indonesia.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558437" y="5665244"/>
            <a:ext cx="3750946" cy="360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40"/>
              </a:lnSpc>
            </a:pPr>
            <a:r>
              <a:rPr lang="en-US" sz="3000">
                <a:solidFill>
                  <a:srgbClr val="000000"/>
                </a:solidFill>
                <a:latin typeface="Montserrat Ultra-Bold"/>
              </a:rPr>
              <a:t>Data Visualization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558437" y="6153075"/>
            <a:ext cx="5291253" cy="1934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Montserrat"/>
              </a:rPr>
              <a:t>Conduct time trend analysis, identify main causes of death, analyze correlations between causes of death, and examine specific death trends in Indonesia.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40038" y="7841313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0"/>
                </a:moveTo>
                <a:lnTo>
                  <a:pt x="2847962" y="0"/>
                </a:lnTo>
                <a:lnTo>
                  <a:pt x="2847962" y="2445687"/>
                </a:lnTo>
                <a:lnTo>
                  <a:pt x="0" y="244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6108076" y="8128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96047" y="8847122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04028" y="2526967"/>
            <a:ext cx="13111972" cy="6068120"/>
          </a:xfrm>
          <a:custGeom>
            <a:avLst/>
            <a:gdLst/>
            <a:ahLst/>
            <a:cxnLst/>
            <a:rect r="r" b="b" t="t" l="l"/>
            <a:pathLst>
              <a:path h="6068120" w="13111972">
                <a:moveTo>
                  <a:pt x="0" y="0"/>
                </a:moveTo>
                <a:lnTo>
                  <a:pt x="13111972" y="0"/>
                </a:lnTo>
                <a:lnTo>
                  <a:pt x="13111972" y="6068120"/>
                </a:lnTo>
                <a:lnTo>
                  <a:pt x="0" y="60681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96768" y="507039"/>
            <a:ext cx="9494464" cy="52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4399">
                <a:solidFill>
                  <a:srgbClr val="4A6418"/>
                </a:solidFill>
                <a:latin typeface="Montserrat Ultra-Bold"/>
              </a:rPr>
              <a:t>Data Analysis and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937964" y="2488867"/>
            <a:ext cx="3957181" cy="1544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Montserrat"/>
              </a:rPr>
              <a:t>Look at changes in the number of deaths from year to year for each cause of death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0410" y="1798357"/>
            <a:ext cx="5437167" cy="427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1" indent="-377825" lvl="1">
              <a:lnSpc>
                <a:spcPts val="3080"/>
              </a:lnSpc>
              <a:buAutoNum type="arabicPeriod" startAt="1"/>
            </a:pPr>
            <a:r>
              <a:rPr lang="en-US" sz="3500">
                <a:solidFill>
                  <a:srgbClr val="4A6418"/>
                </a:solidFill>
                <a:latin typeface="Montserrat"/>
              </a:rPr>
              <a:t> Time Trend Analysis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40038" y="7841313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0"/>
                </a:moveTo>
                <a:lnTo>
                  <a:pt x="2847962" y="0"/>
                </a:lnTo>
                <a:lnTo>
                  <a:pt x="2847962" y="2445687"/>
                </a:lnTo>
                <a:lnTo>
                  <a:pt x="0" y="244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6108076" y="8128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96047" y="8847122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35540" y="2457053"/>
            <a:ext cx="13280460" cy="5372895"/>
          </a:xfrm>
          <a:custGeom>
            <a:avLst/>
            <a:gdLst/>
            <a:ahLst/>
            <a:cxnLst/>
            <a:rect r="r" b="b" t="t" l="l"/>
            <a:pathLst>
              <a:path h="5372895" w="13280460">
                <a:moveTo>
                  <a:pt x="0" y="0"/>
                </a:moveTo>
                <a:lnTo>
                  <a:pt x="13280460" y="0"/>
                </a:lnTo>
                <a:lnTo>
                  <a:pt x="13280460" y="5372894"/>
                </a:lnTo>
                <a:lnTo>
                  <a:pt x="0" y="53728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96768" y="507039"/>
            <a:ext cx="9494464" cy="52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4399">
                <a:solidFill>
                  <a:srgbClr val="4A6418"/>
                </a:solidFill>
                <a:latin typeface="Montserrat Ultra-Bold"/>
              </a:rPr>
              <a:t>Data Analysis and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891232" y="2488867"/>
            <a:ext cx="3957181" cy="1934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Montserrat"/>
              </a:rPr>
              <a:t>After visualization, it can be seen that from year to year the highest number of causes of death are ‘Cardiovascular Fatalities’.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0410" y="1798357"/>
            <a:ext cx="5437167" cy="427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1" indent="-377825" lvl="1">
              <a:lnSpc>
                <a:spcPts val="3080"/>
              </a:lnSpc>
              <a:buAutoNum type="arabicPeriod" startAt="1"/>
            </a:pPr>
            <a:r>
              <a:rPr lang="en-US" sz="3500">
                <a:solidFill>
                  <a:srgbClr val="4A6418"/>
                </a:solidFill>
                <a:latin typeface="Montserrat"/>
              </a:rPr>
              <a:t> Time Trend Analysis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40038" y="7841313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0"/>
                </a:moveTo>
                <a:lnTo>
                  <a:pt x="2847962" y="0"/>
                </a:lnTo>
                <a:lnTo>
                  <a:pt x="2847962" y="2445687"/>
                </a:lnTo>
                <a:lnTo>
                  <a:pt x="0" y="244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6108076" y="8128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96047" y="8847122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16752" y="2041125"/>
            <a:ext cx="10869128" cy="6204749"/>
          </a:xfrm>
          <a:custGeom>
            <a:avLst/>
            <a:gdLst/>
            <a:ahLst/>
            <a:cxnLst/>
            <a:rect r="r" b="b" t="t" l="l"/>
            <a:pathLst>
              <a:path h="6204749" w="10869128">
                <a:moveTo>
                  <a:pt x="0" y="0"/>
                </a:moveTo>
                <a:lnTo>
                  <a:pt x="10869128" y="0"/>
                </a:lnTo>
                <a:lnTo>
                  <a:pt x="10869128" y="6204750"/>
                </a:lnTo>
                <a:lnTo>
                  <a:pt x="0" y="62047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96768" y="507039"/>
            <a:ext cx="9494464" cy="52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4399">
                <a:solidFill>
                  <a:srgbClr val="4A6418"/>
                </a:solidFill>
                <a:latin typeface="Montserrat Ultra-Bold"/>
              </a:rPr>
              <a:t>Data Analysis and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196047" y="1993500"/>
            <a:ext cx="5063253" cy="1002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59"/>
              </a:lnSpc>
            </a:pPr>
            <a:r>
              <a:rPr lang="en-US" sz="2899">
                <a:solidFill>
                  <a:srgbClr val="000000"/>
                </a:solidFill>
                <a:latin typeface="Montserrat"/>
              </a:rPr>
              <a:t>Identifying the top 10 causes of death globally.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465916"/>
            <a:ext cx="8828341" cy="427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3500">
                <a:solidFill>
                  <a:srgbClr val="4A6418"/>
                </a:solidFill>
                <a:latin typeface="Montserrat"/>
              </a:rPr>
              <a:t>2. Analysis of the main causes of death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40038" y="7841313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0"/>
                </a:moveTo>
                <a:lnTo>
                  <a:pt x="2847962" y="0"/>
                </a:lnTo>
                <a:lnTo>
                  <a:pt x="2847962" y="2445687"/>
                </a:lnTo>
                <a:lnTo>
                  <a:pt x="0" y="24456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16108076" y="81280"/>
            <a:ext cx="2847962" cy="2445687"/>
          </a:xfrm>
          <a:custGeom>
            <a:avLst/>
            <a:gdLst/>
            <a:ahLst/>
            <a:cxnLst/>
            <a:rect r="r" b="b" t="t" l="l"/>
            <a:pathLst>
              <a:path h="2445687" w="2847962">
                <a:moveTo>
                  <a:pt x="0" y="2445687"/>
                </a:moveTo>
                <a:lnTo>
                  <a:pt x="2847962" y="2445687"/>
                </a:lnTo>
                <a:lnTo>
                  <a:pt x="2847962" y="0"/>
                </a:lnTo>
                <a:lnTo>
                  <a:pt x="0" y="0"/>
                </a:lnTo>
                <a:lnTo>
                  <a:pt x="0" y="2445687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96047" y="8847122"/>
            <a:ext cx="1519953" cy="1769960"/>
          </a:xfrm>
          <a:custGeom>
            <a:avLst/>
            <a:gdLst/>
            <a:ahLst/>
            <a:cxnLst/>
            <a:rect r="r" b="b" t="t" l="l"/>
            <a:pathLst>
              <a:path h="1769960" w="1519953">
                <a:moveTo>
                  <a:pt x="0" y="0"/>
                </a:moveTo>
                <a:lnTo>
                  <a:pt x="1519953" y="0"/>
                </a:lnTo>
                <a:lnTo>
                  <a:pt x="1519953" y="1769961"/>
                </a:lnTo>
                <a:lnTo>
                  <a:pt x="0" y="17699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15394" y="2526967"/>
            <a:ext cx="12654905" cy="5861021"/>
          </a:xfrm>
          <a:custGeom>
            <a:avLst/>
            <a:gdLst/>
            <a:ahLst/>
            <a:cxnLst/>
            <a:rect r="r" b="b" t="t" l="l"/>
            <a:pathLst>
              <a:path h="5861021" w="12654905">
                <a:moveTo>
                  <a:pt x="0" y="0"/>
                </a:moveTo>
                <a:lnTo>
                  <a:pt x="12654905" y="0"/>
                </a:lnTo>
                <a:lnTo>
                  <a:pt x="12654905" y="5861021"/>
                </a:lnTo>
                <a:lnTo>
                  <a:pt x="0" y="586102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96768" y="507039"/>
            <a:ext cx="9494464" cy="521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1"/>
              </a:lnSpc>
            </a:pPr>
            <a:r>
              <a:rPr lang="en-US" sz="4399">
                <a:solidFill>
                  <a:srgbClr val="4A6418"/>
                </a:solidFill>
                <a:latin typeface="Montserrat Ultra-Bold"/>
              </a:rPr>
              <a:t>Data Analysis and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716000" y="2276919"/>
            <a:ext cx="3816057" cy="2715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US" sz="2199">
                <a:solidFill>
                  <a:srgbClr val="000000"/>
                </a:solidFill>
                <a:latin typeface="Montserrat"/>
              </a:rPr>
              <a:t>After visualization of the top 10 causes of death, it can be seen that the most common cause of death is 'Cardiovascular Fatalities', the same as the first analysis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616253"/>
            <a:ext cx="8828341" cy="427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3500">
                <a:solidFill>
                  <a:srgbClr val="4A6418"/>
                </a:solidFill>
                <a:latin typeface="Montserrat"/>
              </a:rPr>
              <a:t>2. Analysis of the main causes of death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DAGCveluuM4</dc:identifier>
  <dcterms:modified xsi:type="dcterms:W3CDTF">2011-08-01T06:04:30Z</dcterms:modified>
  <cp:revision>1</cp:revision>
  <dc:title>Annual Cause Death</dc:title>
</cp:coreProperties>
</file>

<file path=docProps/thumbnail.jpeg>
</file>